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7" r:id="rId3"/>
    <p:sldId id="376" r:id="rId4"/>
    <p:sldId id="367" r:id="rId5"/>
    <p:sldId id="378" r:id="rId6"/>
    <p:sldId id="379" r:id="rId7"/>
    <p:sldId id="370" r:id="rId8"/>
    <p:sldId id="385" r:id="rId9"/>
    <p:sldId id="389" r:id="rId10"/>
    <p:sldId id="384" r:id="rId11"/>
    <p:sldId id="383" r:id="rId12"/>
    <p:sldId id="382" r:id="rId13"/>
    <p:sldId id="386" r:id="rId14"/>
    <p:sldId id="388" r:id="rId15"/>
    <p:sldId id="372" r:id="rId16"/>
    <p:sldId id="423" r:id="rId17"/>
    <p:sldId id="391" r:id="rId18"/>
    <p:sldId id="393" r:id="rId19"/>
    <p:sldId id="394" r:id="rId20"/>
    <p:sldId id="395" r:id="rId21"/>
    <p:sldId id="396" r:id="rId22"/>
    <p:sldId id="419" r:id="rId23"/>
    <p:sldId id="397" r:id="rId24"/>
    <p:sldId id="398" r:id="rId25"/>
    <p:sldId id="399" r:id="rId26"/>
    <p:sldId id="420" r:id="rId27"/>
    <p:sldId id="373" r:id="rId28"/>
    <p:sldId id="409" r:id="rId29"/>
    <p:sldId id="400" r:id="rId30"/>
    <p:sldId id="405" r:id="rId31"/>
    <p:sldId id="407" r:id="rId32"/>
    <p:sldId id="408" r:id="rId33"/>
    <p:sldId id="406" r:id="rId34"/>
    <p:sldId id="410" r:id="rId35"/>
    <p:sldId id="422" r:id="rId36"/>
    <p:sldId id="421" r:id="rId37"/>
    <p:sldId id="424" r:id="rId38"/>
    <p:sldId id="411" r:id="rId39"/>
    <p:sldId id="413" r:id="rId40"/>
    <p:sldId id="414" r:id="rId41"/>
    <p:sldId id="416" r:id="rId42"/>
    <p:sldId id="415" r:id="rId43"/>
    <p:sldId id="412" r:id="rId44"/>
    <p:sldId id="417" r:id="rId45"/>
    <p:sldId id="425" r:id="rId46"/>
    <p:sldId id="418" r:id="rId47"/>
    <p:sldId id="426" r:id="rId48"/>
    <p:sldId id="427" r:id="rId49"/>
    <p:sldId id="428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9693"/>
    <p:restoredTop sz="94613"/>
  </p:normalViewPr>
  <p:slideViewPr>
    <p:cSldViewPr snapToGrid="0">
      <p:cViewPr>
        <p:scale>
          <a:sx n="160" d="100"/>
          <a:sy n="160" d="100"/>
        </p:scale>
        <p:origin x="584" y="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278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tiff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tiff"/><Relationship Id="rId16" Type="http://schemas.openxmlformats.org/officeDocument/2006/relationships/image" Target="../media/image15.tiff"/><Relationship Id="rId17" Type="http://schemas.openxmlformats.org/officeDocument/2006/relationships/image" Target="../media/image16.tiff"/><Relationship Id="rId18" Type="http://schemas.openxmlformats.org/officeDocument/2006/relationships/image" Target="../media/image17.tiff"/><Relationship Id="rId19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tiff"/><Relationship Id="rId20" Type="http://schemas.openxmlformats.org/officeDocument/2006/relationships/image" Target="../media/image16.tiff"/><Relationship Id="rId21" Type="http://schemas.openxmlformats.org/officeDocument/2006/relationships/image" Target="../media/image17.tiff"/><Relationship Id="rId22" Type="http://schemas.openxmlformats.org/officeDocument/2006/relationships/image" Target="../media/image18.tiff"/><Relationship Id="rId10" Type="http://schemas.openxmlformats.org/officeDocument/2006/relationships/image" Target="../media/image9.tiff"/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tiff"/><Relationship Id="rId16" Type="http://schemas.openxmlformats.org/officeDocument/2006/relationships/image" Target="../media/image15.tiff"/><Relationship Id="rId17" Type="http://schemas.openxmlformats.org/officeDocument/2006/relationships/image" Target="../media/image19.tiff"/><Relationship Id="rId18" Type="http://schemas.openxmlformats.org/officeDocument/2006/relationships/image" Target="../media/image20.tiff"/><Relationship Id="rId19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tiff"/><Relationship Id="rId20" Type="http://schemas.openxmlformats.org/officeDocument/2006/relationships/image" Target="../media/image16.tiff"/><Relationship Id="rId21" Type="http://schemas.openxmlformats.org/officeDocument/2006/relationships/image" Target="../media/image17.tiff"/><Relationship Id="rId22" Type="http://schemas.openxmlformats.org/officeDocument/2006/relationships/image" Target="../media/image18.tiff"/><Relationship Id="rId10" Type="http://schemas.openxmlformats.org/officeDocument/2006/relationships/image" Target="../media/image9.tiff"/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tiff"/><Relationship Id="rId16" Type="http://schemas.openxmlformats.org/officeDocument/2006/relationships/image" Target="../media/image15.tiff"/><Relationship Id="rId17" Type="http://schemas.openxmlformats.org/officeDocument/2006/relationships/image" Target="../media/image19.tiff"/><Relationship Id="rId18" Type="http://schemas.openxmlformats.org/officeDocument/2006/relationships/image" Target="../media/image20.tiff"/><Relationship Id="rId19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Relationship Id="rId3" Type="http://schemas.openxmlformats.org/officeDocument/2006/relationships/image" Target="../media/image36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1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1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GAN</a:t>
            </a:r>
            <a:r>
              <a:rPr lang="ko-KR" altLang="en-US"/>
              <a:t>을 사용한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이상탐지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디필드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" sz="2400"/>
              <a:t>임도형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고양이 혹은 다른 동물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89" y="2440354"/>
            <a:ext cx="432095" cy="5161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635" y="2956468"/>
            <a:ext cx="432095" cy="4621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862" y="3451230"/>
            <a:ext cx="540120" cy="49210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891" y="3143868"/>
            <a:ext cx="556885" cy="3127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136" y="2513299"/>
            <a:ext cx="546121" cy="5101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237" y="2503268"/>
            <a:ext cx="552122" cy="4741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8614" y="2880512"/>
            <a:ext cx="660147" cy="48610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648" y="2850124"/>
            <a:ext cx="486108" cy="450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3816" y="3205175"/>
            <a:ext cx="498110" cy="49210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8022" y="3277955"/>
            <a:ext cx="606134" cy="4981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0907" y="2033863"/>
            <a:ext cx="509400" cy="47943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7959" y="2329430"/>
            <a:ext cx="471320" cy="55108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0287" y="3300224"/>
            <a:ext cx="634731" cy="62669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2412" y="2854684"/>
            <a:ext cx="514132" cy="67232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63944" y="3638539"/>
            <a:ext cx="482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3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고양이 혹은 다른 동물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89" y="2440354"/>
            <a:ext cx="432095" cy="5161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635" y="2956468"/>
            <a:ext cx="432095" cy="4621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862" y="3451230"/>
            <a:ext cx="540120" cy="49210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891" y="3143868"/>
            <a:ext cx="556885" cy="3127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136" y="2513299"/>
            <a:ext cx="546121" cy="5101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237" y="2503268"/>
            <a:ext cx="552122" cy="4741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8614" y="2880512"/>
            <a:ext cx="660147" cy="48610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648" y="2850124"/>
            <a:ext cx="486108" cy="450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3816" y="3205175"/>
            <a:ext cx="498110" cy="49210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8022" y="3277955"/>
            <a:ext cx="606134" cy="4981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0907" y="2033863"/>
            <a:ext cx="509400" cy="47943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7959" y="2329430"/>
            <a:ext cx="471320" cy="55108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0287" y="3300224"/>
            <a:ext cx="634731" cy="62669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2412" y="2854684"/>
            <a:ext cx="514132" cy="67232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63944" y="3638539"/>
            <a:ext cx="482600" cy="6096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50302" y="3717234"/>
            <a:ext cx="660400" cy="4953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72517" y="4079428"/>
            <a:ext cx="495300" cy="5715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15667" y="4173562"/>
            <a:ext cx="5842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59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고양이 혹은 다른 동물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89" y="2440354"/>
            <a:ext cx="432095" cy="5161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635" y="2956468"/>
            <a:ext cx="432095" cy="4621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862" y="3451230"/>
            <a:ext cx="540120" cy="49210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891" y="3143868"/>
            <a:ext cx="556885" cy="3127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136" y="2513299"/>
            <a:ext cx="546121" cy="5101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237" y="2503268"/>
            <a:ext cx="552122" cy="4741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8614" y="2880512"/>
            <a:ext cx="660147" cy="48610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648" y="2850124"/>
            <a:ext cx="486108" cy="450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3816" y="3205175"/>
            <a:ext cx="498110" cy="49210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8022" y="3277955"/>
            <a:ext cx="606134" cy="4981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0907" y="2033863"/>
            <a:ext cx="509400" cy="47943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7959" y="2329430"/>
            <a:ext cx="471320" cy="55108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0287" y="3300224"/>
            <a:ext cx="634731" cy="62669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2412" y="2854684"/>
            <a:ext cx="514132" cy="67232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63944" y="3638539"/>
            <a:ext cx="482600" cy="6096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63716" y="1915426"/>
            <a:ext cx="636151" cy="41400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55102" y="1476424"/>
            <a:ext cx="711200" cy="5207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26467" y="2018396"/>
            <a:ext cx="787400" cy="5461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50302" y="3717234"/>
            <a:ext cx="660400" cy="4953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72517" y="4079428"/>
            <a:ext cx="495300" cy="5715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15667" y="4173562"/>
            <a:ext cx="5842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97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고양이 혹은 다른 동물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89" y="2440354"/>
            <a:ext cx="432095" cy="5161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635" y="2956468"/>
            <a:ext cx="432095" cy="4621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862" y="3451230"/>
            <a:ext cx="540120" cy="49210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891" y="3143868"/>
            <a:ext cx="556885" cy="3127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136" y="2513299"/>
            <a:ext cx="546121" cy="5101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237" y="2503268"/>
            <a:ext cx="552122" cy="4741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8614" y="2880512"/>
            <a:ext cx="660147" cy="48610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648" y="2850124"/>
            <a:ext cx="486108" cy="450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3816" y="3205175"/>
            <a:ext cx="498110" cy="49210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8022" y="3277955"/>
            <a:ext cx="606134" cy="4981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0907" y="2033863"/>
            <a:ext cx="509400" cy="47943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7959" y="2329430"/>
            <a:ext cx="471320" cy="55108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0287" y="3300224"/>
            <a:ext cx="634731" cy="62669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2412" y="2854684"/>
            <a:ext cx="514132" cy="67232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63944" y="3638539"/>
            <a:ext cx="482600" cy="6096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63716" y="1915426"/>
            <a:ext cx="636151" cy="41400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55102" y="1476424"/>
            <a:ext cx="711200" cy="5207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26467" y="2018396"/>
            <a:ext cx="787400" cy="5461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50302" y="3717234"/>
            <a:ext cx="660400" cy="4953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72517" y="4079428"/>
            <a:ext cx="495300" cy="5715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15667" y="4173562"/>
            <a:ext cx="584200" cy="558800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7179458" y="1572198"/>
            <a:ext cx="36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>
                <a:solidFill>
                  <a:schemeClr val="tx1"/>
                </a:solidFill>
              </a:rPr>
              <a:t>?</a:t>
            </a:r>
            <a:endParaRPr kumimoji="1" lang="ko-KR" altLang="en-US" sz="2400" b="1">
              <a:solidFill>
                <a:schemeClr val="tx1"/>
              </a:solidFill>
            </a:endParaRPr>
          </a:p>
        </p:txBody>
      </p:sp>
      <p:sp>
        <p:nvSpPr>
          <p:cNvPr id="36" name="텍스트 상자 35"/>
          <p:cNvSpPr txBox="1"/>
          <p:nvPr/>
        </p:nvSpPr>
        <p:spPr>
          <a:xfrm>
            <a:off x="3820223" y="4017306"/>
            <a:ext cx="36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>
                <a:solidFill>
                  <a:schemeClr val="tx1"/>
                </a:solidFill>
              </a:rPr>
              <a:t>?</a:t>
            </a:r>
            <a:endParaRPr kumimoji="1" lang="ko-KR" altLang="en-US" sz="2400" b="1">
              <a:solidFill>
                <a:schemeClr val="tx1"/>
              </a:solidFill>
            </a:endParaRPr>
          </a:p>
        </p:txBody>
      </p:sp>
      <p:sp>
        <p:nvSpPr>
          <p:cNvPr id="37" name="텍스트 상자 36"/>
          <p:cNvSpPr txBox="1"/>
          <p:nvPr/>
        </p:nvSpPr>
        <p:spPr>
          <a:xfrm>
            <a:off x="5843205" y="1389170"/>
            <a:ext cx="36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>
                <a:solidFill>
                  <a:schemeClr val="tx1"/>
                </a:solidFill>
              </a:rPr>
              <a:t>?</a:t>
            </a:r>
            <a:endParaRPr kumimoji="1" lang="ko-KR" altLang="en-US" sz="2400" b="1">
              <a:solidFill>
                <a:schemeClr val="tx1"/>
              </a:solidFill>
            </a:endParaRPr>
          </a:p>
        </p:txBody>
      </p:sp>
      <p:sp>
        <p:nvSpPr>
          <p:cNvPr id="38" name="텍스트 상자 37"/>
          <p:cNvSpPr txBox="1"/>
          <p:nvPr/>
        </p:nvSpPr>
        <p:spPr>
          <a:xfrm>
            <a:off x="3968177" y="2678482"/>
            <a:ext cx="36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>
                <a:solidFill>
                  <a:schemeClr val="tx1"/>
                </a:solidFill>
              </a:rPr>
              <a:t>?</a:t>
            </a:r>
            <a:endParaRPr kumimoji="1" lang="ko-KR" altLang="en-US" sz="2400" b="1">
              <a:solidFill>
                <a:schemeClr val="tx1"/>
              </a:solidFill>
            </a:endParaRPr>
          </a:p>
        </p:txBody>
      </p:sp>
      <p:sp>
        <p:nvSpPr>
          <p:cNvPr id="39" name="텍스트 상자 38"/>
          <p:cNvSpPr txBox="1"/>
          <p:nvPr/>
        </p:nvSpPr>
        <p:spPr>
          <a:xfrm>
            <a:off x="7311199" y="4452962"/>
            <a:ext cx="36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>
                <a:solidFill>
                  <a:schemeClr val="tx1"/>
                </a:solidFill>
              </a:rPr>
              <a:t>?</a:t>
            </a:r>
            <a:endParaRPr kumimoji="1"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0" name="텍스트 상자 39"/>
          <p:cNvSpPr txBox="1"/>
          <p:nvPr/>
        </p:nvSpPr>
        <p:spPr>
          <a:xfrm>
            <a:off x="6383473" y="4365178"/>
            <a:ext cx="36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>
                <a:solidFill>
                  <a:schemeClr val="tx1"/>
                </a:solidFill>
              </a:rPr>
              <a:t>?</a:t>
            </a:r>
            <a:endParaRPr kumimoji="1" lang="ko-KR" alt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53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고양이 혹은 다른 동물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다른 동물에 대한 충분한 데이터 확보가 어렵다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확보가 가능하더라도 데이터 수의 비가 극단적이 된다</a:t>
            </a:r>
            <a:r>
              <a:rPr kumimoji="1" lang="en-US" altLang="ko-KR" sz="2400"/>
              <a:t>.</a:t>
            </a:r>
            <a:endParaRPr kumimoji="1" lang="ko-KR" altLang="en-US" sz="2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184" y="2717195"/>
            <a:ext cx="4061862" cy="204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고양이 혹은 다른 동물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정상 혹은 이외 모든 것의 </a:t>
            </a:r>
            <a:r>
              <a:rPr kumimoji="1" lang="en-US" altLang="ko-KR" sz="2400"/>
              <a:t>one or other else </a:t>
            </a:r>
            <a:r>
              <a:rPr kumimoji="1" lang="ko-KR" altLang="en-US" sz="2400"/>
              <a:t>문제이다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딥러닝의 일반적인 분류 분류 방식으로는 어렵다</a:t>
            </a:r>
            <a:r>
              <a:rPr kumimoji="1" lang="en-US" altLang="ko-KR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2641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1359254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200"/>
              <a:t>one or other else </a:t>
            </a:r>
            <a:r>
              <a:rPr kumimoji="1" lang="ko-KR" altLang="en-US" sz="7200"/>
              <a:t>문제</a:t>
            </a:r>
          </a:p>
        </p:txBody>
      </p:sp>
    </p:spTree>
    <p:extLst>
      <p:ext uri="{BB962C8B-B14F-4D97-AF65-F5344CB8AC3E}">
        <p14:creationId xmlns:p14="http://schemas.microsoft.com/office/powerpoint/2010/main" val="836965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or other else </a:t>
            </a:r>
            <a:r>
              <a:rPr kumimoji="1" lang="ko-KR" altLang="en-US"/>
              <a:t>문제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400"/>
              <a:t>one</a:t>
            </a:r>
            <a:r>
              <a:rPr kumimoji="1" lang="ko-KR" altLang="en-US" sz="2400"/>
              <a:t>에 해당하는 데이터는 전체 데이터 공간에서 극히 일부분에 해당한다</a:t>
            </a:r>
            <a:r>
              <a:rPr kumimoji="1" lang="en-US" altLang="ko-KR" sz="240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605626" y="2545384"/>
            <a:ext cx="3111362" cy="23690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574434" y="3052526"/>
            <a:ext cx="93000" cy="76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4869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영상 데이터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가로 </a:t>
            </a:r>
            <a:r>
              <a:rPr kumimoji="1" lang="en-US" altLang="ko-KR" sz="2400"/>
              <a:t>28</a:t>
            </a:r>
            <a:r>
              <a:rPr kumimoji="1" lang="ko-KR" altLang="en-US" sz="2400"/>
              <a:t>개</a:t>
            </a:r>
            <a:r>
              <a:rPr kumimoji="1" lang="en-US" altLang="ko-KR" sz="2400"/>
              <a:t>,</a:t>
            </a:r>
            <a:r>
              <a:rPr kumimoji="1" lang="ko-KR" altLang="en-US" sz="2400"/>
              <a:t> 세로 </a:t>
            </a:r>
            <a:r>
              <a:rPr kumimoji="1" lang="en-US" altLang="ko-KR" sz="2400"/>
              <a:t>28</a:t>
            </a:r>
            <a:r>
              <a:rPr kumimoji="1" lang="ko-KR" altLang="en-US" sz="2400"/>
              <a:t>개</a:t>
            </a:r>
            <a:r>
              <a:rPr kumimoji="1" lang="en-US" altLang="ko-KR" sz="2400"/>
              <a:t>,</a:t>
            </a:r>
            <a:r>
              <a:rPr kumimoji="1" lang="ko-KR" altLang="en-US" sz="2400"/>
              <a:t> 총 </a:t>
            </a:r>
            <a:r>
              <a:rPr kumimoji="1" lang="en-US" altLang="ko-KR" sz="2400"/>
              <a:t>784</a:t>
            </a:r>
            <a:r>
              <a:rPr kumimoji="1" lang="ko-KR" altLang="en-US" sz="2400"/>
              <a:t>개의 숫자</a:t>
            </a:r>
            <a:endParaRPr kumimoji="1" lang="en-US" altLang="ko-KR" sz="2400"/>
          </a:p>
          <a:p>
            <a:endParaRPr kumimoji="1" lang="en-US" altLang="ko-KR" sz="2400"/>
          </a:p>
          <a:p>
            <a:r>
              <a:rPr kumimoji="1" lang="ko-KR" altLang="en-US" sz="2400"/>
              <a:t>하나의 영상은 </a:t>
            </a:r>
            <a:r>
              <a:rPr kumimoji="1" lang="en-US" altLang="ko-KR" sz="2400"/>
              <a:t>784</a:t>
            </a:r>
            <a:r>
              <a:rPr kumimoji="1" lang="ko-KR" altLang="en-US" sz="2400"/>
              <a:t> 차원의 한 점</a:t>
            </a:r>
            <a:r>
              <a:rPr kumimoji="1" lang="en-US" altLang="ko-KR" sz="2400"/>
              <a:t>.</a:t>
            </a:r>
          </a:p>
          <a:p>
            <a:endParaRPr kumimoji="1" lang="en-US" altLang="ko-KR" sz="2400"/>
          </a:p>
          <a:p>
            <a:r>
              <a:rPr kumimoji="1" lang="ko-KR" altLang="en-US" sz="2400"/>
              <a:t>가능한 점의 갯수는 </a:t>
            </a:r>
            <a:r>
              <a:rPr kumimoji="1" lang="en-US" altLang="ko-KR" sz="2400"/>
              <a:t>256^784</a:t>
            </a:r>
          </a:p>
          <a:p>
            <a:r>
              <a:rPr kumimoji="1" lang="en-US" altLang="ko-KR" sz="2400"/>
              <a:t>MNIST</a:t>
            </a:r>
            <a:r>
              <a:rPr kumimoji="1" lang="ko-KR" altLang="en-US" sz="2400"/>
              <a:t> 데이터 갯수는 </a:t>
            </a:r>
            <a:r>
              <a:rPr kumimoji="1" lang="en-US" altLang="ko-KR" sz="2400"/>
              <a:t>60K</a:t>
            </a:r>
          </a:p>
          <a:p>
            <a:endParaRPr kumimoji="1" lang="en-US" altLang="ko-KR" sz="2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60" y="2240471"/>
            <a:ext cx="2587324" cy="258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4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</a:t>
            </a:r>
            <a:r>
              <a:rPr kumimoji="1" lang="ko-KR" altLang="en-US"/>
              <a:t> 영상 공간의 임의의 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임의로 선택한 점은 임의의 값 </a:t>
            </a:r>
            <a:r>
              <a:rPr kumimoji="1" lang="en-US" altLang="ko-KR" sz="2400"/>
              <a:t>784</a:t>
            </a:r>
            <a:r>
              <a:rPr kumimoji="1" lang="ko-KR" altLang="en-US" sz="2400"/>
              <a:t>개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이는 임의의 밝기 </a:t>
            </a:r>
            <a:r>
              <a:rPr kumimoji="1" lang="en-US" altLang="ko-KR" sz="2400"/>
              <a:t>784</a:t>
            </a:r>
            <a:r>
              <a:rPr kumimoji="1" lang="ko-KR" altLang="en-US" sz="2400"/>
              <a:t>개의 </a:t>
            </a:r>
            <a:r>
              <a:rPr kumimoji="1" lang="en-US" altLang="ko-KR" sz="2400"/>
              <a:t>pixel</a:t>
            </a:r>
            <a:r>
              <a:rPr kumimoji="1" lang="ko-KR" altLang="en-US" sz="2400"/>
              <a:t>로 이루어진 영상이다</a:t>
            </a:r>
            <a:r>
              <a:rPr kumimoji="1" lang="en-US" altLang="ko-KR" sz="2400"/>
              <a:t>.</a:t>
            </a:r>
          </a:p>
          <a:p>
            <a:endParaRPr kumimoji="1" lang="en-US" altLang="ko-KR" sz="2400"/>
          </a:p>
          <a:p>
            <a:r>
              <a:rPr kumimoji="1" lang="ko-KR" altLang="en-US" sz="2400"/>
              <a:t>의미 없는</a:t>
            </a:r>
            <a:r>
              <a:rPr kumimoji="1" lang="en-US" altLang="ko-KR" sz="2400"/>
              <a:t>,</a:t>
            </a:r>
            <a:r>
              <a:rPr kumimoji="1" lang="ko-KR" altLang="en-US" sz="2400"/>
              <a:t> </a:t>
            </a:r>
            <a:r>
              <a:rPr kumimoji="1" lang="en-US" altLang="ko-KR" sz="2400"/>
              <a:t>MNIST </a:t>
            </a:r>
            <a:r>
              <a:rPr kumimoji="1" lang="ko-KR" altLang="en-US" sz="2400"/>
              <a:t>같이 않은</a:t>
            </a:r>
            <a:r>
              <a:rPr kumimoji="1" lang="en-US" altLang="ko-KR" sz="2400"/>
              <a:t>,</a:t>
            </a:r>
            <a:r>
              <a:rPr kumimoji="1" lang="ko-KR" altLang="en-US" sz="2400"/>
              <a:t> 필기체 숫자 같지 않은</a:t>
            </a:r>
            <a:r>
              <a:rPr kumimoji="1" lang="en-US" altLang="ko-KR" sz="2400"/>
              <a:t>,</a:t>
            </a:r>
            <a:r>
              <a:rPr kumimoji="1" lang="ko-KR" altLang="en-US" sz="2400"/>
              <a:t> 비정상</a:t>
            </a:r>
            <a:r>
              <a:rPr kumimoji="1" lang="en-US" altLang="ko-KR" sz="2400"/>
              <a:t> </a:t>
            </a:r>
            <a:r>
              <a:rPr kumimoji="1" lang="ko-KR" altLang="en-US" sz="2400"/>
              <a:t>필기체 영상이다</a:t>
            </a:r>
            <a:r>
              <a:rPr kumimoji="1" lang="en-US" altLang="ko-KR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613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임도형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ko-KR" altLang="en-US" sz="2200"/>
              <a:t>대학원 </a:t>
            </a:r>
            <a:r>
              <a:rPr lang="en-US" altLang="ko-KR" sz="2200"/>
              <a:t>AI, </a:t>
            </a:r>
            <a:r>
              <a:rPr lang="ko-KR" altLang="en-US" sz="2200"/>
              <a:t>신경망 전공</a:t>
            </a:r>
            <a:endParaRPr lang="en-US" altLang="ko-KR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15년 간 벡엔드 SW 개발</a:t>
            </a:r>
            <a:endParaRPr lang="en-US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ko-KR" altLang="en-US" sz="2200"/>
              <a:t>최근 </a:t>
            </a:r>
            <a:r>
              <a:rPr lang="en" sz="2200"/>
              <a:t>2년 간 딥러닝 실무</a:t>
            </a:r>
            <a:endParaRPr lang="en-US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en-US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ko-KR" altLang="en-US" sz="2200"/>
              <a:t>현재 딥러닝 구축 컨설팅</a:t>
            </a:r>
            <a:endParaRPr lang="en-US" altLang="ko-KR" sz="2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정상 </a:t>
            </a:r>
            <a:r>
              <a:rPr kumimoji="1" lang="en-US" altLang="ko-KR"/>
              <a:t>MNIST</a:t>
            </a:r>
            <a:r>
              <a:rPr kumimoji="1" lang="ko-KR" altLang="en-US"/>
              <a:t> 영상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전체 </a:t>
            </a:r>
            <a:r>
              <a:rPr kumimoji="1" lang="en-US" altLang="ko-KR" sz="2400"/>
              <a:t>256^784</a:t>
            </a:r>
            <a:r>
              <a:rPr kumimoji="1" lang="ko-KR" altLang="en-US" sz="2400"/>
              <a:t> 점들 중에 </a:t>
            </a:r>
            <a:r>
              <a:rPr kumimoji="1" lang="en-US" altLang="ko-KR" sz="2400"/>
              <a:t>60K</a:t>
            </a:r>
            <a:r>
              <a:rPr kumimoji="1" lang="ko-KR" altLang="en-US" sz="2400"/>
              <a:t>가 극히 일부분에 모여있다</a:t>
            </a:r>
            <a:r>
              <a:rPr kumimoji="1" lang="en-US" altLang="ko-KR" sz="2400"/>
              <a:t>.</a:t>
            </a:r>
          </a:p>
          <a:p>
            <a:endParaRPr kumimoji="1" lang="en-US" altLang="ko-KR" sz="2400"/>
          </a:p>
          <a:p>
            <a:r>
              <a:rPr kumimoji="1" lang="en-US" altLang="ko-KR" sz="2400"/>
              <a:t>one or other else</a:t>
            </a:r>
            <a:r>
              <a:rPr kumimoji="1" lang="ko-KR" altLang="en-US" sz="2400"/>
              <a:t>에 해당한다</a:t>
            </a:r>
            <a:r>
              <a:rPr kumimoji="1" lang="en-US" altLang="ko-KR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9025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비정상 </a:t>
            </a:r>
            <a:r>
              <a:rPr kumimoji="1" lang="en-US" altLang="ko-KR"/>
              <a:t>MNIST</a:t>
            </a:r>
            <a:r>
              <a:rPr kumimoji="1" lang="ko-KR" altLang="en-US"/>
              <a:t> 탐지</a:t>
            </a:r>
            <a:r>
              <a:rPr kumimoji="1" lang="en-US" altLang="ko-KR"/>
              <a:t>?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정상 </a:t>
            </a:r>
            <a:r>
              <a:rPr kumimoji="1" lang="en-US" altLang="ko-KR" sz="2400"/>
              <a:t>MNIST</a:t>
            </a:r>
            <a:r>
              <a:rPr kumimoji="1" lang="ko-KR" altLang="en-US" sz="2400"/>
              <a:t> 혹은 비정상 </a:t>
            </a:r>
            <a:r>
              <a:rPr kumimoji="1" lang="en-US" altLang="ko-KR" sz="2400"/>
              <a:t>MNIST</a:t>
            </a:r>
            <a:r>
              <a:rPr kumimoji="1" lang="ko-KR" altLang="en-US" sz="2400"/>
              <a:t>의 분류 문제</a:t>
            </a:r>
            <a:endParaRPr kumimoji="1" lang="en-US" altLang="ko-KR" sz="2400"/>
          </a:p>
          <a:p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</a:t>
            </a:r>
            <a:r>
              <a:rPr kumimoji="1" lang="ko-KR" altLang="en-US"/>
              <a:t> 데이터로 학습한 </a:t>
            </a:r>
            <a:r>
              <a:rPr kumimoji="1" lang="en-US" altLang="ko-KR"/>
              <a:t>GAN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400"/>
              <a:t>2</a:t>
            </a:r>
            <a:r>
              <a:rPr kumimoji="1" lang="ko-KR" altLang="en-US" sz="2400"/>
              <a:t>개의 </a:t>
            </a:r>
            <a:r>
              <a:rPr kumimoji="1" lang="en-US" altLang="ko-KR" sz="2400"/>
              <a:t>DNN</a:t>
            </a:r>
            <a:r>
              <a:rPr kumimoji="1" lang="ko-KR" altLang="en-US" sz="2400"/>
              <a:t>을 사용</a:t>
            </a:r>
            <a:r>
              <a:rPr kumimoji="1" lang="en-US" altLang="ko-KR" sz="2400"/>
              <a:t>.</a:t>
            </a:r>
            <a:r>
              <a:rPr kumimoji="1" lang="ko-KR" altLang="en-US" sz="2400"/>
              <a:t> </a:t>
            </a:r>
            <a:r>
              <a:rPr kumimoji="1" lang="en-US" altLang="ko-KR" sz="2400"/>
              <a:t>Generator</a:t>
            </a:r>
            <a:r>
              <a:rPr kumimoji="1" lang="ko-KR" altLang="en-US" sz="2400"/>
              <a:t>와 </a:t>
            </a:r>
            <a:r>
              <a:rPr kumimoji="1" lang="en-US" altLang="ko-KR" sz="2400"/>
              <a:t>Discriminator.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081" y="2336657"/>
            <a:ext cx="4595388" cy="265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23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</a:t>
            </a:r>
            <a:r>
              <a:rPr kumimoji="1" lang="ko-KR" altLang="en-US"/>
              <a:t> 데이터로 학습한 </a:t>
            </a:r>
            <a:r>
              <a:rPr kumimoji="1" lang="en-US" altLang="ko-KR"/>
              <a:t>GAN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400"/>
              <a:t>Generator</a:t>
            </a:r>
            <a:r>
              <a:rPr kumimoji="1" lang="ko-KR" altLang="en-US" sz="2400"/>
              <a:t>는 정상과 비슷한</a:t>
            </a:r>
            <a:r>
              <a:rPr kumimoji="1" lang="en-US" altLang="ko-KR" sz="2400"/>
              <a:t>(MNIST</a:t>
            </a:r>
            <a:r>
              <a:rPr kumimoji="1" lang="ko-KR" altLang="en-US" sz="2400"/>
              <a:t> 같은</a:t>
            </a:r>
            <a:r>
              <a:rPr kumimoji="1" lang="en-US" altLang="ko-KR" sz="2400"/>
              <a:t>)</a:t>
            </a:r>
            <a:r>
              <a:rPr kumimoji="1" lang="ko-KR" altLang="en-US" sz="2400"/>
              <a:t> 영상을 생성</a:t>
            </a:r>
            <a:endParaRPr kumimoji="1" lang="en-US" altLang="ko-KR" sz="2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081" y="2336657"/>
            <a:ext cx="4595388" cy="265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20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</a:t>
            </a:r>
            <a:r>
              <a:rPr kumimoji="1" lang="ko-KR" altLang="en-US"/>
              <a:t> 데이터로 학습한 </a:t>
            </a:r>
            <a:r>
              <a:rPr kumimoji="1" lang="en-US" altLang="ko-KR"/>
              <a:t>GAN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400"/>
              <a:t>Discriminator</a:t>
            </a:r>
            <a:r>
              <a:rPr kumimoji="1" lang="ko-KR" altLang="en-US" sz="2400"/>
              <a:t>는 정상</a:t>
            </a:r>
            <a:r>
              <a:rPr kumimoji="1" lang="en-US" altLang="ko-KR" sz="2400"/>
              <a:t>/</a:t>
            </a:r>
            <a:r>
              <a:rPr kumimoji="1" lang="ko-KR" altLang="en-US" sz="2400"/>
              <a:t>비정상</a:t>
            </a:r>
            <a:r>
              <a:rPr kumimoji="1" lang="en-US" altLang="ko-KR" sz="2400"/>
              <a:t>(</a:t>
            </a:r>
            <a:r>
              <a:rPr kumimoji="1" lang="ko-KR" altLang="en-US" sz="2400"/>
              <a:t>진짜 </a:t>
            </a:r>
            <a:r>
              <a:rPr kumimoji="1" lang="en-US" altLang="ko-KR" sz="2400"/>
              <a:t>MNIST</a:t>
            </a:r>
            <a:r>
              <a:rPr kumimoji="1" lang="ko-KR" altLang="en-US" sz="2400"/>
              <a:t> 혹은 가짜</a:t>
            </a:r>
            <a:r>
              <a:rPr kumimoji="1" lang="en-US" altLang="ko-KR" sz="2400"/>
              <a:t>)</a:t>
            </a:r>
            <a:r>
              <a:rPr kumimoji="1" lang="ko-KR" altLang="en-US" sz="2400"/>
              <a:t>을 분류</a:t>
            </a:r>
            <a:endParaRPr kumimoji="1" lang="en-US" altLang="ko-KR" sz="2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081" y="2336657"/>
            <a:ext cx="4595388" cy="265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59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고양이 데이터로 학습한 </a:t>
            </a:r>
            <a:r>
              <a:rPr kumimoji="1" lang="en-US" altLang="ko-KR"/>
              <a:t>GAN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학습이 완료된 </a:t>
            </a:r>
            <a:r>
              <a:rPr kumimoji="1" lang="en-US" altLang="ko-KR" sz="2400"/>
              <a:t>Discriminator</a:t>
            </a:r>
            <a:r>
              <a:rPr kumimoji="1" lang="ko-KR" altLang="en-US" sz="2400"/>
              <a:t>는 고양이 혹은 이외를 분류</a:t>
            </a:r>
            <a:endParaRPr kumimoji="1" lang="en-US" altLang="ko-KR" sz="2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081" y="2336657"/>
            <a:ext cx="4595388" cy="26547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08" y="2458011"/>
            <a:ext cx="1198881" cy="13439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873" y="4206239"/>
            <a:ext cx="478534" cy="4698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312" y="2755334"/>
            <a:ext cx="432095" cy="5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95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</a:t>
            </a:r>
            <a:r>
              <a:rPr kumimoji="1" lang="ko-KR" altLang="en-US"/>
              <a:t>으로 해결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400"/>
              <a:t>GAN</a:t>
            </a:r>
            <a:r>
              <a:rPr kumimoji="1" lang="ko-KR" altLang="en-US" sz="2400"/>
              <a:t>으로 </a:t>
            </a:r>
            <a:r>
              <a:rPr kumimoji="1" lang="en-US" altLang="ko-KR" sz="2400"/>
              <a:t>one or other else</a:t>
            </a:r>
            <a:r>
              <a:rPr kumimoji="1" lang="ko-KR" altLang="en-US" sz="2400"/>
              <a:t>를 해결할 수 있다</a:t>
            </a:r>
            <a:r>
              <a:rPr kumimoji="1" lang="en-US" altLang="ko-KR" sz="240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081" y="2336657"/>
            <a:ext cx="4595388" cy="26547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08" y="2458011"/>
            <a:ext cx="1198881" cy="13439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873" y="4206239"/>
            <a:ext cx="478534" cy="4698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312" y="2755334"/>
            <a:ext cx="432095" cy="5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07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</a:t>
            </a:r>
            <a:r>
              <a:rPr kumimoji="1" lang="ko-KR" altLang="en-US"/>
              <a:t>와 </a:t>
            </a:r>
            <a:r>
              <a:rPr kumimoji="1" lang="en-US" altLang="ko-KR"/>
              <a:t>D</a:t>
            </a:r>
            <a:r>
              <a:rPr kumimoji="1" lang="ko-KR" altLang="en-US"/>
              <a:t>의 상호 도움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분류 학습에 필요한 </a:t>
            </a:r>
            <a:r>
              <a:rPr kumimoji="1" lang="en-US" altLang="ko-KR" sz="2400"/>
              <a:t>other else</a:t>
            </a:r>
            <a:r>
              <a:rPr kumimoji="1" lang="ko-KR" altLang="en-US" sz="2400"/>
              <a:t> 데이터를 </a:t>
            </a:r>
            <a:r>
              <a:rPr kumimoji="1" lang="en-US" altLang="ko-KR" sz="2400"/>
              <a:t>G</a:t>
            </a:r>
            <a:r>
              <a:rPr kumimoji="1" lang="ko-KR" altLang="en-US" sz="2400"/>
              <a:t>가 동적으로 생성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218735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</a:t>
            </a:r>
            <a:r>
              <a:rPr kumimoji="1" lang="ko-KR" altLang="en-US"/>
              <a:t>와 </a:t>
            </a:r>
            <a:r>
              <a:rPr kumimoji="1" lang="en-US" altLang="ko-KR"/>
              <a:t>D</a:t>
            </a:r>
            <a:r>
              <a:rPr kumimoji="1" lang="ko-KR" altLang="en-US"/>
              <a:t>의 상호 도움</a:t>
            </a:r>
          </a:p>
        </p:txBody>
      </p:sp>
      <p:sp>
        <p:nvSpPr>
          <p:cNvPr id="25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</p:spPr>
        <p:txBody>
          <a:bodyPr/>
          <a:lstStyle/>
          <a:p>
            <a:r>
              <a:rPr kumimoji="1" lang="en-US" altLang="ko-KR" sz="2400"/>
              <a:t>2</a:t>
            </a:r>
            <a:r>
              <a:rPr kumimoji="1" lang="ko-KR" altLang="en-US" sz="2400"/>
              <a:t>개의 숫자로 이루어진 영상</a:t>
            </a:r>
            <a:r>
              <a:rPr kumimoji="1" lang="en-US" altLang="ko-KR" sz="2400"/>
              <a:t>(MNIST</a:t>
            </a:r>
            <a:r>
              <a:rPr kumimoji="1" lang="ko-KR" altLang="en-US" sz="2400"/>
              <a:t>는 </a:t>
            </a:r>
            <a:r>
              <a:rPr kumimoji="1" lang="en-US" altLang="ko-KR" sz="2400"/>
              <a:t>784</a:t>
            </a:r>
            <a:r>
              <a:rPr kumimoji="1" lang="ko-KR" altLang="en-US" sz="2400"/>
              <a:t>개</a:t>
            </a:r>
            <a:r>
              <a:rPr kumimoji="1" lang="en-US" altLang="ko-KR" sz="2400"/>
              <a:t>)</a:t>
            </a:r>
          </a:p>
          <a:p>
            <a:endParaRPr kumimoji="1" lang="en-US" altLang="ko-KR" sz="2400"/>
          </a:p>
          <a:p>
            <a:endParaRPr kumimoji="1" lang="en-US" altLang="ko-KR" sz="2400"/>
          </a:p>
          <a:p>
            <a:endParaRPr kumimoji="1" lang="en-US" altLang="ko-KR" sz="2400"/>
          </a:p>
          <a:p>
            <a:endParaRPr kumimoji="1" lang="en-US" altLang="ko-KR" sz="2400"/>
          </a:p>
          <a:p>
            <a:r>
              <a:rPr kumimoji="1" lang="ko-KR" altLang="en-US" sz="2400"/>
              <a:t>원 데이터는 하얀 점</a:t>
            </a:r>
            <a:endParaRPr kumimoji="1" lang="en-US" altLang="ko-KR" sz="2400"/>
          </a:p>
          <a:p>
            <a:r>
              <a:rPr kumimoji="1" lang="ko-KR" altLang="en-US" sz="2400"/>
              <a:t>학습이 완료되면 </a:t>
            </a:r>
            <a:r>
              <a:rPr kumimoji="1" lang="en-US" altLang="ko-KR" sz="2400"/>
              <a:t>G</a:t>
            </a:r>
            <a:r>
              <a:rPr kumimoji="1" lang="ko-KR" altLang="en-US" sz="2400"/>
              <a:t>는 원 데이터와 비슷한 곳의 점을 출력한다</a:t>
            </a:r>
            <a:r>
              <a:rPr kumimoji="1" lang="en-US" altLang="ko-KR" sz="2400"/>
              <a:t>.</a:t>
            </a:r>
          </a:p>
          <a:p>
            <a:endParaRPr kumimoji="1" lang="en-US" altLang="ko-KR" sz="2400"/>
          </a:p>
        </p:txBody>
      </p:sp>
      <p:sp>
        <p:nvSpPr>
          <p:cNvPr id="26" name="타원 25"/>
          <p:cNvSpPr/>
          <p:nvPr/>
        </p:nvSpPr>
        <p:spPr>
          <a:xfrm>
            <a:off x="3446325" y="26503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699790" y="2523850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006194" y="271464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432768" y="287685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905128" y="2936027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135975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719480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800856" y="272993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0442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30982" y="1329798"/>
            <a:ext cx="4341877" cy="3655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</a:t>
            </a:r>
            <a:r>
              <a:rPr kumimoji="1" lang="ko-KR" altLang="en-US"/>
              <a:t>와 </a:t>
            </a:r>
            <a:r>
              <a:rPr kumimoji="1" lang="en-US" altLang="ko-KR"/>
              <a:t>D</a:t>
            </a:r>
            <a:r>
              <a:rPr kumimoji="1" lang="ko-KR" altLang="en-US"/>
              <a:t>의 상호 도움</a:t>
            </a:r>
            <a:endParaRPr kumimoji="1"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446325" y="26503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99790" y="2523850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06194" y="271464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32768" y="287685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05128" y="2936027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35975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19480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00856" y="272993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454137" y="410635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00217" y="456355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763175" y="361684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500366" y="208929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265756" y="16785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870579" y="301074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156426" y="20109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069053" y="158108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292560" y="383332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1685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1359254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200"/>
              <a:t>비정상 탐지</a:t>
            </a: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387900" y="3135744"/>
            <a:ext cx="8368200" cy="135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kumimoji="1" lang="ko-KR" altLang="en-US" sz="3200"/>
              <a:t>정상</a:t>
            </a:r>
            <a:r>
              <a:rPr kumimoji="1" lang="en-US" altLang="ko-KR" sz="3200"/>
              <a:t>?</a:t>
            </a:r>
            <a:r>
              <a:rPr kumimoji="1" lang="ko-KR" altLang="en-US" sz="3200"/>
              <a:t>   </a:t>
            </a:r>
            <a:r>
              <a:rPr kumimoji="1" lang="en-US" altLang="ko-KR" sz="3200"/>
              <a:t>or </a:t>
            </a:r>
            <a:r>
              <a:rPr kumimoji="1" lang="ko-KR" altLang="en-US" sz="3200"/>
              <a:t> 비정상</a:t>
            </a:r>
            <a:r>
              <a:rPr kumimoji="1" lang="en-US" altLang="ko-KR" sz="3200"/>
              <a:t>?</a:t>
            </a:r>
            <a:endParaRPr kumimoji="1"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1449193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30982" y="1329798"/>
            <a:ext cx="4341877" cy="3655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</a:t>
            </a:r>
            <a:r>
              <a:rPr kumimoji="1" lang="ko-KR" altLang="en-US"/>
              <a:t>와 </a:t>
            </a:r>
            <a:r>
              <a:rPr kumimoji="1" lang="en-US" altLang="ko-KR"/>
              <a:t>D</a:t>
            </a:r>
            <a:r>
              <a:rPr kumimoji="1" lang="ko-KR" altLang="en-US"/>
              <a:t>의 상호 도움</a:t>
            </a:r>
            <a:endParaRPr kumimoji="1"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446325" y="26503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99790" y="2523850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06194" y="271464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32768" y="287685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05128" y="2936027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35975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19480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00856" y="272993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624472" y="33854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580462" y="397543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885437" y="28576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472043" y="28975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865746" y="213364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645282" y="255270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97681" y="176724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804293" y="205525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645282" y="39323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9659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30982" y="1329798"/>
            <a:ext cx="4341877" cy="3655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</a:t>
            </a:r>
            <a:r>
              <a:rPr kumimoji="1" lang="ko-KR" altLang="en-US"/>
              <a:t>와 </a:t>
            </a:r>
            <a:r>
              <a:rPr kumimoji="1" lang="en-US" altLang="ko-KR"/>
              <a:t>D</a:t>
            </a:r>
            <a:r>
              <a:rPr kumimoji="1" lang="ko-KR" altLang="en-US"/>
              <a:t>의 상호 도움</a:t>
            </a:r>
            <a:endParaRPr kumimoji="1"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446325" y="26503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99790" y="2523850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06194" y="271464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32768" y="287685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05128" y="2936027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35975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19480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00856" y="272993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624472" y="33854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981089" y="30430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568497" y="267884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280547" y="31399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776986" y="225957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34160" y="27984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291851" y="236357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210443" y="26310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408064" y="30814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2569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30982" y="1329798"/>
            <a:ext cx="4341877" cy="3655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</a:t>
            </a:r>
            <a:r>
              <a:rPr kumimoji="1" lang="ko-KR" altLang="en-US"/>
              <a:t>와 </a:t>
            </a:r>
            <a:r>
              <a:rPr kumimoji="1" lang="en-US" altLang="ko-KR"/>
              <a:t>D</a:t>
            </a:r>
            <a:r>
              <a:rPr kumimoji="1" lang="ko-KR" altLang="en-US"/>
              <a:t>의 상호 도움</a:t>
            </a:r>
            <a:endParaRPr kumimoji="1"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446325" y="26503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99790" y="2523850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06194" y="271464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32768" y="287685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05128" y="2936027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35975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19480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00856" y="272993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624472" y="33854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599872" y="244973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562047" y="296485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355180" y="26310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784370" y="319981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936090" y="254342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275837" y="286188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210443" y="26310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871289" y="291502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117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30982" y="1329798"/>
            <a:ext cx="4341877" cy="3655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</a:t>
            </a:r>
            <a:r>
              <a:rPr kumimoji="1" lang="ko-KR" altLang="en-US"/>
              <a:t>와 </a:t>
            </a:r>
            <a:r>
              <a:rPr kumimoji="1" lang="en-US" altLang="ko-KR"/>
              <a:t>D</a:t>
            </a:r>
            <a:r>
              <a:rPr kumimoji="1" lang="ko-KR" altLang="en-US"/>
              <a:t>의 상호 도움</a:t>
            </a:r>
            <a:endParaRPr kumimoji="1"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446325" y="26503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99790" y="2523850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06194" y="271464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32768" y="287685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05128" y="2936027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35975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19480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00856" y="272993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744383" y="309759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981089" y="30430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840881" y="282248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972908" y="279749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800856" y="259292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466897" y="279749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554129" y="25731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961599" y="264933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506610" y="298316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1801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</a:t>
            </a:r>
            <a:r>
              <a:rPr kumimoji="1" lang="ko-KR" altLang="en-US"/>
              <a:t>과 </a:t>
            </a:r>
            <a:r>
              <a:rPr kumimoji="1" lang="en-US" altLang="ko-KR"/>
              <a:t>one or other else</a:t>
            </a:r>
            <a:endParaRPr kumimoji="1" lang="ko-KR" altLang="en-US"/>
          </a:p>
        </p:txBody>
      </p:sp>
      <p:sp>
        <p:nvSpPr>
          <p:cNvPr id="25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</p:spPr>
        <p:txBody>
          <a:bodyPr/>
          <a:lstStyle/>
          <a:p>
            <a:r>
              <a:rPr kumimoji="1" lang="en-US" altLang="ko-KR" sz="2400"/>
              <a:t>GAN</a:t>
            </a:r>
            <a:r>
              <a:rPr kumimoji="1" lang="ko-KR" altLang="en-US" sz="2400"/>
              <a:t>를 사용하여 </a:t>
            </a:r>
            <a:r>
              <a:rPr kumimoji="1" lang="en-US" altLang="ko-KR" sz="2400"/>
              <a:t>one or other else </a:t>
            </a:r>
            <a:r>
              <a:rPr kumimoji="1" lang="ko-KR" altLang="en-US" sz="2400"/>
              <a:t>분류 문제를 해결할 수 있다</a:t>
            </a:r>
            <a:r>
              <a:rPr kumimoji="1" lang="en-US" altLang="ko-KR" sz="2400"/>
              <a:t>.</a:t>
            </a:r>
          </a:p>
          <a:p>
            <a:endParaRPr kumimoji="1" lang="en-US" altLang="ko-KR" sz="2400"/>
          </a:p>
          <a:p>
            <a:r>
              <a:rPr kumimoji="1" lang="ko-KR" altLang="en-US" sz="2400"/>
              <a:t>고양이와 이외</a:t>
            </a:r>
            <a:endParaRPr kumimoji="1" lang="en-US" altLang="ko-KR" sz="2400"/>
          </a:p>
          <a:p>
            <a:r>
              <a:rPr kumimoji="1" lang="en-US" altLang="ko-KR" sz="2400"/>
              <a:t>MNIST</a:t>
            </a:r>
            <a:r>
              <a:rPr kumimoji="1" lang="ko-KR" altLang="en-US" sz="2400"/>
              <a:t>와 </a:t>
            </a:r>
            <a:r>
              <a:rPr kumimoji="1" lang="en-US" altLang="ko-KR" sz="2400"/>
              <a:t>MNIST</a:t>
            </a:r>
            <a:r>
              <a:rPr kumimoji="1" lang="ko-KR" altLang="en-US" sz="2400"/>
              <a:t> 같지 않은</a:t>
            </a:r>
            <a:endParaRPr kumimoji="1" lang="en-US" altLang="ko-KR" sz="2400"/>
          </a:p>
          <a:p>
            <a:r>
              <a:rPr kumimoji="1" lang="ko-KR" altLang="en-US" sz="2400"/>
              <a:t>정상과 정상 같지 않은</a:t>
            </a:r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126603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1359254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200"/>
              <a:t>실 </a:t>
            </a:r>
            <a:r>
              <a:rPr kumimoji="1" lang="ko-KR" altLang="en-US" sz="7200"/>
              <a:t>비정상 탐지</a:t>
            </a:r>
          </a:p>
        </p:txBody>
      </p:sp>
    </p:spTree>
    <p:extLst>
      <p:ext uri="{BB962C8B-B14F-4D97-AF65-F5344CB8AC3E}">
        <p14:creationId xmlns:p14="http://schemas.microsoft.com/office/powerpoint/2010/main" val="1258963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현실의 데이터</a:t>
            </a:r>
          </a:p>
        </p:txBody>
      </p:sp>
      <p:sp>
        <p:nvSpPr>
          <p:cNvPr id="25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</p:spPr>
        <p:txBody>
          <a:bodyPr/>
          <a:lstStyle/>
          <a:p>
            <a:r>
              <a:rPr kumimoji="1" lang="ko-KR" altLang="en-US" sz="2400"/>
              <a:t>비정상에 해당하는 데이터는 거의 없다</a:t>
            </a:r>
            <a:r>
              <a:rPr kumimoji="1" lang="en-US" altLang="ko-KR" sz="2400"/>
              <a:t>.</a:t>
            </a:r>
          </a:p>
          <a:p>
            <a:pPr lvl="1"/>
            <a:r>
              <a:rPr kumimoji="1" lang="ko-KR" altLang="en-US" sz="2000"/>
              <a:t>생성하기도 힘들고</a:t>
            </a:r>
            <a:r>
              <a:rPr kumimoji="1" lang="en-US" altLang="ko-KR" sz="2000"/>
              <a:t>,</a:t>
            </a:r>
            <a:r>
              <a:rPr kumimoji="1" lang="ko-KR" altLang="en-US" sz="2000"/>
              <a:t> 수집하기도 힘들고</a:t>
            </a:r>
            <a:r>
              <a:rPr kumimoji="1" lang="en-US" altLang="ko-KR" sz="2000"/>
              <a:t>,</a:t>
            </a:r>
            <a:r>
              <a:rPr kumimoji="1" lang="ko-KR" altLang="en-US" sz="2000"/>
              <a:t> 레이블링도 비싸고</a:t>
            </a:r>
            <a:endParaRPr kumimoji="1" lang="en-US" altLang="ko-KR" sz="2000"/>
          </a:p>
          <a:p>
            <a:pPr lvl="1"/>
            <a:endParaRPr kumimoji="1" lang="en-US" altLang="ko-KR" sz="2000"/>
          </a:p>
          <a:p>
            <a:r>
              <a:rPr kumimoji="1" lang="ko-KR" altLang="en-US" sz="2400"/>
              <a:t>어떤 것이 비정상인지도 모른다</a:t>
            </a:r>
            <a:r>
              <a:rPr kumimoji="1" lang="en-US" altLang="ko-KR" sz="2400"/>
              <a:t>.</a:t>
            </a:r>
          </a:p>
          <a:p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362764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</a:t>
            </a:r>
            <a:r>
              <a:rPr kumimoji="1" lang="ko-KR" altLang="en-US"/>
              <a:t>을 사용한 비정상 탐지</a:t>
            </a:r>
          </a:p>
        </p:txBody>
      </p:sp>
      <p:sp>
        <p:nvSpPr>
          <p:cNvPr id="25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</p:spPr>
        <p:txBody>
          <a:bodyPr/>
          <a:lstStyle/>
          <a:p>
            <a:r>
              <a:rPr kumimoji="1" lang="ko-KR" altLang="en-US" sz="2400"/>
              <a:t>수집된 정상 데이터 만을 사용</a:t>
            </a:r>
            <a:endParaRPr kumimoji="1" lang="en-US" altLang="ko-KR" sz="2400"/>
          </a:p>
          <a:p>
            <a:endParaRPr kumimoji="1" lang="en-US" altLang="ko-KR" sz="2400"/>
          </a:p>
          <a:p>
            <a:r>
              <a:rPr kumimoji="1" lang="en-US" altLang="ko-KR" sz="2400"/>
              <a:t>Generator</a:t>
            </a:r>
            <a:r>
              <a:rPr kumimoji="1" lang="ko-KR" altLang="en-US" sz="2400"/>
              <a:t>로 수 많은 정상 샘플 생성 가능</a:t>
            </a:r>
            <a:endParaRPr kumimoji="1" lang="en-US" altLang="ko-KR" sz="2400"/>
          </a:p>
          <a:p>
            <a:r>
              <a:rPr kumimoji="1" lang="en-US" altLang="ko-KR" sz="2400"/>
              <a:t>Discriminator</a:t>
            </a:r>
            <a:r>
              <a:rPr kumimoji="1" lang="ko-KR" altLang="en-US" sz="2400"/>
              <a:t>로 분류 가능</a:t>
            </a:r>
            <a:endParaRPr kumimoji="1" lang="en-US" altLang="ko-KR" sz="2400"/>
          </a:p>
          <a:p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1339210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사례 </a:t>
            </a:r>
            <a:r>
              <a:rPr kumimoji="1" lang="en-US" altLang="ko-KR"/>
              <a:t>1</a:t>
            </a:r>
            <a:r>
              <a:rPr kumimoji="1" lang="ko-KR" altLang="en-US"/>
              <a:t> </a:t>
            </a:r>
            <a:r>
              <a:rPr kumimoji="1" lang="mr-IN" altLang="ko-KR"/>
              <a:t>–</a:t>
            </a:r>
            <a:r>
              <a:rPr kumimoji="1" lang="ko-KR" altLang="en-US"/>
              <a:t> 제조 설비의 드릴 전류</a:t>
            </a:r>
          </a:p>
        </p:txBody>
      </p:sp>
      <p:pic>
        <p:nvPicPr>
          <p:cNvPr id="4" name="Google Shape;475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4125" y="1725434"/>
            <a:ext cx="5310974" cy="2909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7507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사례 </a:t>
            </a:r>
            <a:r>
              <a:rPr kumimoji="1" lang="en-US" altLang="ko-KR"/>
              <a:t>2</a:t>
            </a:r>
            <a:r>
              <a:rPr kumimoji="1" lang="ko-KR" altLang="en-US"/>
              <a:t> </a:t>
            </a:r>
            <a:r>
              <a:rPr kumimoji="1" lang="mr-IN" altLang="ko-KR"/>
              <a:t>–</a:t>
            </a:r>
            <a:r>
              <a:rPr kumimoji="1" lang="ko-KR" altLang="en-US"/>
              <a:t> 초음파 비파괴 검사</a:t>
            </a:r>
            <a:r>
              <a:rPr kumimoji="1" lang="en-US" altLang="ko-KR"/>
              <a:t>(ToFD)</a:t>
            </a:r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26" y="1502795"/>
            <a:ext cx="4756188" cy="35095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75" y="1820848"/>
            <a:ext cx="2183071" cy="12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84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비정상 탐지 문제 예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제조된 물품 중에서  불량품 탐지</a:t>
            </a:r>
            <a:endParaRPr kumimoji="1" lang="en-US" altLang="ko-KR" sz="2400"/>
          </a:p>
          <a:p>
            <a:r>
              <a:rPr kumimoji="1" lang="ko-KR" altLang="en-US" sz="2400"/>
              <a:t>사람의 이상한 동작 탐지</a:t>
            </a:r>
            <a:endParaRPr kumimoji="1" lang="en-US" altLang="ko-KR" sz="2400"/>
          </a:p>
          <a:p>
            <a:r>
              <a:rPr kumimoji="1" lang="ko-KR" altLang="en-US" sz="2400"/>
              <a:t>의료 영상에서 질병 탐지</a:t>
            </a:r>
            <a:endParaRPr kumimoji="1" lang="en-US" altLang="ko-KR" sz="2400"/>
          </a:p>
          <a:p>
            <a:r>
              <a:rPr kumimoji="1" lang="ko-KR" altLang="en-US" sz="2400"/>
              <a:t>제조설비의 이상 동작 탐지</a:t>
            </a:r>
            <a:endParaRPr kumimoji="1" lang="en-US" altLang="ko-KR" sz="2400"/>
          </a:p>
          <a:p>
            <a:r>
              <a:rPr kumimoji="1" lang="ko-KR" altLang="en-US" sz="2400"/>
              <a:t>초음파 비파괴 검사기로 이상 탐지</a:t>
            </a:r>
            <a:endParaRPr kumimoji="1" lang="en-US" altLang="ko-KR" sz="2400"/>
          </a:p>
          <a:p>
            <a:r>
              <a:rPr kumimoji="1" lang="ko-KR" altLang="en-US" sz="2400"/>
              <a:t>학생의 시험결과의 실수와 찍기 탐지</a:t>
            </a:r>
            <a:endParaRPr kumimoji="1" lang="en-US" altLang="ko-KR" sz="2400"/>
          </a:p>
          <a:p>
            <a:endParaRPr kumimoji="1" lang="en-US" altLang="ko-KR" sz="2400"/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344090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사례 </a:t>
            </a:r>
            <a:r>
              <a:rPr kumimoji="1" lang="en-US" altLang="ko-KR"/>
              <a:t>3</a:t>
            </a:r>
            <a:r>
              <a:rPr kumimoji="1" lang="ko-KR" altLang="en-US"/>
              <a:t> </a:t>
            </a:r>
            <a:r>
              <a:rPr kumimoji="1" lang="mr-IN" altLang="ko-KR"/>
              <a:t>–</a:t>
            </a:r>
            <a:r>
              <a:rPr kumimoji="1" lang="ko-KR" altLang="en-US"/>
              <a:t> 생체 호흡 이상 탐지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34" y="2115047"/>
            <a:ext cx="5689286" cy="255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86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사례 </a:t>
            </a:r>
            <a:r>
              <a:rPr kumimoji="1" lang="en-US" altLang="ko-KR"/>
              <a:t>4</a:t>
            </a:r>
            <a:r>
              <a:rPr kumimoji="1" lang="ko-KR" altLang="en-US"/>
              <a:t> </a:t>
            </a:r>
            <a:r>
              <a:rPr kumimoji="1" lang="mr-IN" altLang="ko-KR"/>
              <a:t>–</a:t>
            </a:r>
            <a:r>
              <a:rPr kumimoji="1" lang="ko-KR" altLang="en-US"/>
              <a:t> 용접 불량 탐지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472" y="2395064"/>
            <a:ext cx="4881389" cy="14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19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종류</a:t>
            </a:r>
          </a:p>
        </p:txBody>
      </p:sp>
      <p:sp>
        <p:nvSpPr>
          <p:cNvPr id="25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</p:spPr>
        <p:txBody>
          <a:bodyPr/>
          <a:lstStyle/>
          <a:p>
            <a:r>
              <a:rPr kumimoji="1" lang="ko-KR" altLang="en-US" sz="2400"/>
              <a:t>시계열 데이터 </a:t>
            </a:r>
            <a:r>
              <a:rPr kumimoji="1" lang="en-US" altLang="ko-KR" sz="2400"/>
              <a:t>:</a:t>
            </a:r>
            <a:r>
              <a:rPr kumimoji="1" lang="ko-KR" altLang="en-US" sz="2400"/>
              <a:t> 생체 신호</a:t>
            </a:r>
            <a:r>
              <a:rPr kumimoji="1" lang="en-US" altLang="ko-KR" sz="2400"/>
              <a:t>,</a:t>
            </a:r>
            <a:r>
              <a:rPr kumimoji="1" lang="ko-KR" altLang="en-US" sz="2400"/>
              <a:t> 설비 센싱 신호</a:t>
            </a:r>
            <a:endParaRPr kumimoji="1" lang="en-US" altLang="ko-KR" sz="2400"/>
          </a:p>
          <a:p>
            <a:r>
              <a:rPr kumimoji="1" lang="ko-KR" altLang="en-US" sz="2400"/>
              <a:t>영상 데이터 </a:t>
            </a:r>
            <a:r>
              <a:rPr kumimoji="1" lang="en-US" altLang="ko-KR" sz="2400"/>
              <a:t>:</a:t>
            </a:r>
            <a:r>
              <a:rPr kumimoji="1" lang="ko-KR" altLang="en-US" sz="2400"/>
              <a:t> 생산된 제품 영상</a:t>
            </a:r>
            <a:r>
              <a:rPr kumimoji="1" lang="en-US" altLang="ko-KR" sz="2400"/>
              <a:t>,</a:t>
            </a:r>
            <a:r>
              <a:rPr kumimoji="1" lang="ko-KR" altLang="en-US" sz="2400"/>
              <a:t> 용접 영상</a:t>
            </a:r>
            <a:endParaRPr kumimoji="1" lang="en-US" altLang="ko-KR" sz="2400"/>
          </a:p>
          <a:p>
            <a:r>
              <a:rPr kumimoji="1" lang="ko-KR" altLang="en-US" sz="2400"/>
              <a:t>기타 </a:t>
            </a:r>
            <a:r>
              <a:rPr kumimoji="1" lang="en-US" altLang="ko-KR" sz="2400"/>
              <a:t>:</a:t>
            </a:r>
            <a:r>
              <a:rPr kumimoji="1" lang="ko-KR" altLang="en-US" sz="2400"/>
              <a:t> 포즈 데이터</a:t>
            </a:r>
            <a:r>
              <a:rPr kumimoji="1" lang="en-US" altLang="ko-KR" sz="2400"/>
              <a:t>,</a:t>
            </a:r>
            <a:r>
              <a:rPr kumimoji="1" lang="ko-KR" altLang="en-US" sz="2400"/>
              <a:t> 초음파 비파괴 데이터</a:t>
            </a:r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1276027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이상 영역 탐지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단순 이상 탐지만으로는 활용에 한계가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왜</a:t>
            </a:r>
            <a:r>
              <a:rPr kumimoji="1" lang="en-US" altLang="ko-KR"/>
              <a:t>?</a:t>
            </a:r>
            <a:r>
              <a:rPr kumimoji="1" lang="ko-KR" altLang="en-US"/>
              <a:t> 어디</a:t>
            </a:r>
            <a:r>
              <a:rPr kumimoji="1" lang="en-US" altLang="ko-KR"/>
              <a:t>?</a:t>
            </a:r>
          </a:p>
          <a:p>
            <a:endParaRPr kumimoji="1"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851" y="3639302"/>
            <a:ext cx="2911558" cy="9294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732" y="3639302"/>
            <a:ext cx="2741157" cy="85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03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시계열 데이터 </a:t>
            </a:r>
            <a:r>
              <a:rPr kumimoji="1" lang="mr-IN" altLang="ko-KR"/>
              <a:t>–</a:t>
            </a:r>
            <a:r>
              <a:rPr kumimoji="1" lang="ko-KR" altLang="en-US"/>
              <a:t> 정상 밴드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정상인 값의 범위를 생성하여 표시하고</a:t>
            </a:r>
            <a:r>
              <a:rPr kumimoji="1" lang="en-US" altLang="ko-KR"/>
              <a:t>,</a:t>
            </a:r>
            <a:r>
              <a:rPr kumimoji="1" lang="ko-KR" altLang="en-US"/>
              <a:t> 벗어난 곳을 보여주어야 한다</a:t>
            </a:r>
            <a:r>
              <a:rPr kumimoji="1" lang="en-US" altLang="ko-KR"/>
              <a:t>.</a:t>
            </a:r>
          </a:p>
        </p:txBody>
      </p:sp>
      <p:pic>
        <p:nvPicPr>
          <p:cNvPr id="4" name="Google Shape;475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1690" y="2353586"/>
            <a:ext cx="4571503" cy="23049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774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정상 밴드 생성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정상인 샘플을 많이 생성하고</a:t>
            </a:r>
            <a:r>
              <a:rPr kumimoji="1" lang="en-US" altLang="ko-KR"/>
              <a:t>,</a:t>
            </a:r>
            <a:r>
              <a:rPr kumimoji="1" lang="ko-KR" altLang="en-US"/>
              <a:t> 그 값들의 최대값과 최소값으로 밴드를 생성</a:t>
            </a:r>
            <a:endParaRPr kumimoji="1"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394" y="2536466"/>
            <a:ext cx="2077712" cy="190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36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 </a:t>
            </a:r>
            <a:r>
              <a:rPr kumimoji="1" lang="mr-IN" altLang="ko-KR"/>
              <a:t>–</a:t>
            </a:r>
            <a:r>
              <a:rPr kumimoji="1" lang="ko-KR" altLang="en-US"/>
              <a:t> 이상 영역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이상 영역을 표시해 주어야 한다</a:t>
            </a:r>
            <a:r>
              <a:rPr kumimoji="1" lang="en-US" altLang="ko-KR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862" y="2236038"/>
            <a:ext cx="4881389" cy="143746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88111" y="2582821"/>
            <a:ext cx="1031597" cy="7169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9790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이상 영역 탐지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G</a:t>
            </a:r>
            <a:r>
              <a:rPr kumimoji="1" lang="ko-KR" altLang="en-US"/>
              <a:t>를 사용하여 생성한 정상인 샘플</a:t>
            </a:r>
            <a:r>
              <a:rPr kumimoji="1" lang="en-US" altLang="ko-KR"/>
              <a:t> p</a:t>
            </a:r>
            <a:r>
              <a:rPr kumimoji="1" lang="ko-KR" altLang="en-US"/>
              <a:t>를 구한다</a:t>
            </a:r>
            <a:endParaRPr kumimoji="1" lang="en-US" altLang="ko-KR"/>
          </a:p>
          <a:p>
            <a:r>
              <a:rPr kumimoji="1" lang="ko-KR" altLang="en-US"/>
              <a:t>노이즈를 섞은 </a:t>
            </a:r>
            <a:r>
              <a:rPr kumimoji="1" lang="en-US" altLang="ko-KR"/>
              <a:t>p’</a:t>
            </a:r>
            <a:r>
              <a:rPr kumimoji="1" lang="ko-KR" altLang="en-US"/>
              <a:t>를 구하고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p’ -&gt; l</a:t>
            </a:r>
            <a:r>
              <a:rPr kumimoji="1" lang="ko-KR" altLang="en-US"/>
              <a:t>을 학습하는 </a:t>
            </a:r>
            <a:r>
              <a:rPr kumimoji="1" lang="en-US" altLang="ko-KR"/>
              <a:t>Revealer</a:t>
            </a:r>
            <a:r>
              <a:rPr kumimoji="1" lang="ko-KR" altLang="en-US"/>
              <a:t>를 학습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389" y="3000549"/>
            <a:ext cx="639417" cy="5183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351" y="4457173"/>
            <a:ext cx="639417" cy="5183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302" y="2807499"/>
            <a:ext cx="990600" cy="9271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639290" y="3194596"/>
            <a:ext cx="129592" cy="130703"/>
          </a:xfrm>
          <a:prstGeom prst="ellipse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870420" y="3259707"/>
            <a:ext cx="636105" cy="82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652672" y="3259707"/>
            <a:ext cx="636105" cy="82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2364124" y="3147304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solidFill>
                  <a:schemeClr val="tx1"/>
                </a:solidFill>
              </a:rPr>
              <a:t>l</a:t>
            </a:r>
            <a:endParaRPr kumimoji="1" lang="ko-KR" altLang="en-US" b="1">
              <a:solidFill>
                <a:schemeClr val="tx1"/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5370389" y="2673811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solidFill>
                  <a:schemeClr val="tx1"/>
                </a:solidFill>
              </a:rPr>
              <a:t>p</a:t>
            </a:r>
            <a:endParaRPr kumimoji="1" lang="ko-KR" altLang="en-US" b="1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567789" y="4591671"/>
            <a:ext cx="238539" cy="249318"/>
          </a:xfrm>
          <a:prstGeom prst="ellipse">
            <a:avLst/>
          </a:prstGeom>
          <a:solidFill>
            <a:schemeClr val="accent6">
              <a:lumMod val="60000"/>
              <a:lumOff val="4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567788" y="3852066"/>
            <a:ext cx="238539" cy="249318"/>
          </a:xfrm>
          <a:prstGeom prst="ellipse">
            <a:avLst/>
          </a:prstGeom>
          <a:solidFill>
            <a:schemeClr val="accent6">
              <a:lumMod val="60000"/>
              <a:lumOff val="4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4916648" y="3817613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solidFill>
                  <a:schemeClr val="tx1"/>
                </a:solidFill>
              </a:rPr>
              <a:t>noise</a:t>
            </a:r>
            <a:endParaRPr kumimoji="1" lang="ko-KR" altLang="en-US" b="1">
              <a:solidFill>
                <a:schemeClr val="tx1"/>
              </a:solidFill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4941868" y="4562441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solidFill>
                  <a:schemeClr val="tx1"/>
                </a:solidFill>
              </a:rPr>
              <a:t>p`</a:t>
            </a:r>
            <a:endParaRPr kumimoji="1" lang="ko-KR" altLang="en-US" b="1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687057" y="4148707"/>
            <a:ext cx="0" cy="23190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5545664" y="352433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solidFill>
                  <a:schemeClr val="tx1"/>
                </a:solidFill>
              </a:rPr>
              <a:t>+</a:t>
            </a:r>
            <a:endParaRPr kumimoji="1" lang="ko-KR" altLang="en-US" b="1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14060" y="4095300"/>
            <a:ext cx="938253" cy="5472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Reveler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19" idx="1"/>
          </p:cNvCxnSpPr>
          <p:nvPr/>
        </p:nvCxnSpPr>
        <p:spPr>
          <a:xfrm flipH="1" flipV="1">
            <a:off x="4524814" y="4457173"/>
            <a:ext cx="417054" cy="2591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2885317" y="3565189"/>
            <a:ext cx="473446" cy="668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545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이상 영역 탐지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대상 영상 </a:t>
            </a:r>
            <a:r>
              <a:rPr kumimoji="1" lang="en-US" altLang="ko-KR"/>
              <a:t>t</a:t>
            </a:r>
            <a:r>
              <a:rPr kumimoji="1" lang="ko-KR" altLang="en-US"/>
              <a:t>에 대한 </a:t>
            </a:r>
            <a:r>
              <a:rPr kumimoji="1" lang="en-US" altLang="ko-KR"/>
              <a:t>l</a:t>
            </a:r>
            <a:r>
              <a:rPr kumimoji="1" lang="ko-KR" altLang="en-US"/>
              <a:t>을 </a:t>
            </a:r>
            <a:r>
              <a:rPr kumimoji="1" lang="en-US" altLang="ko-KR"/>
              <a:t>Revealer</a:t>
            </a:r>
            <a:r>
              <a:rPr kumimoji="1" lang="ko-KR" altLang="en-US"/>
              <a:t>로 구함</a:t>
            </a:r>
            <a:endParaRPr kumimoji="1" lang="en-US" altLang="ko-KR"/>
          </a:p>
          <a:p>
            <a:r>
              <a:rPr kumimoji="1" lang="ko-KR" altLang="en-US"/>
              <a:t>정상 영상 </a:t>
            </a:r>
            <a:r>
              <a:rPr kumimoji="1" lang="en-US" altLang="ko-KR"/>
              <a:t>t`</a:t>
            </a:r>
            <a:r>
              <a:rPr kumimoji="1" lang="ko-KR" altLang="en-US"/>
              <a:t>을 </a:t>
            </a:r>
            <a:r>
              <a:rPr kumimoji="1" lang="en-US" altLang="ko-KR"/>
              <a:t>Generator</a:t>
            </a:r>
            <a:r>
              <a:rPr kumimoji="1" lang="ko-KR" altLang="en-US"/>
              <a:t>로 구함</a:t>
            </a:r>
            <a:endParaRPr kumimoji="1" lang="en-US" altLang="ko-KR"/>
          </a:p>
          <a:p>
            <a:r>
              <a:rPr kumimoji="1" lang="en-US" altLang="ko-KR"/>
              <a:t>t</a:t>
            </a:r>
            <a:r>
              <a:rPr kumimoji="1" lang="ko-KR" altLang="en-US"/>
              <a:t>와 </a:t>
            </a:r>
            <a:r>
              <a:rPr kumimoji="1" lang="en-US" altLang="ko-KR"/>
              <a:t>t`</a:t>
            </a:r>
            <a:r>
              <a:rPr kumimoji="1" lang="ko-KR" altLang="en-US"/>
              <a:t>의 차이가 이상 영역</a:t>
            </a:r>
            <a:r>
              <a:rPr kumimoji="1" lang="en-US" altLang="ko-KR"/>
              <a:t> d</a:t>
            </a:r>
            <a:r>
              <a:rPr kumimoji="1" lang="ko-KR" altLang="en-US"/>
              <a:t>를 구함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21" name="직사각형 20"/>
          <p:cNvSpPr/>
          <p:nvPr/>
        </p:nvSpPr>
        <p:spPr>
          <a:xfrm>
            <a:off x="3546282" y="2831042"/>
            <a:ext cx="938253" cy="5472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Reveler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5201312" y="2937530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solidFill>
                  <a:schemeClr val="tx1"/>
                </a:solidFill>
              </a:rPr>
              <a:t>t</a:t>
            </a:r>
            <a:endParaRPr kumimoji="1" lang="ko-KR" altLang="en-US" b="1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stCxn id="23" idx="1"/>
          </p:cNvCxnSpPr>
          <p:nvPr/>
        </p:nvCxnSpPr>
        <p:spPr>
          <a:xfrm flipH="1">
            <a:off x="4565207" y="3091419"/>
            <a:ext cx="636105" cy="132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2385701" y="3458939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solidFill>
                  <a:schemeClr val="tx1"/>
                </a:solidFill>
              </a:rPr>
              <a:t>l</a:t>
            </a:r>
            <a:endParaRPr kumimoji="1" lang="ko-KR" altLang="en-US" b="1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2620061" y="3113878"/>
            <a:ext cx="742495" cy="3450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282" y="3650750"/>
            <a:ext cx="990600" cy="927100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>
            <a:off x="2626166" y="3804638"/>
            <a:ext cx="767481" cy="3096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687196" y="4114300"/>
            <a:ext cx="636105" cy="82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상자 30"/>
          <p:cNvSpPr txBox="1"/>
          <p:nvPr/>
        </p:nvSpPr>
        <p:spPr>
          <a:xfrm>
            <a:off x="5315903" y="3960411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solidFill>
                  <a:schemeClr val="tx1"/>
                </a:solidFill>
              </a:rPr>
              <a:t>t`</a:t>
            </a:r>
            <a:endParaRPr kumimoji="1" lang="ko-KR" altLang="en-US" b="1">
              <a:solidFill>
                <a:schemeClr val="tx1"/>
              </a:solidFill>
            </a:endParaRPr>
          </a:p>
        </p:txBody>
      </p:sp>
      <p:sp>
        <p:nvSpPr>
          <p:cNvPr id="32" name="텍스트 상자 31"/>
          <p:cNvSpPr txBox="1"/>
          <p:nvPr/>
        </p:nvSpPr>
        <p:spPr>
          <a:xfrm>
            <a:off x="6389324" y="3344644"/>
            <a:ext cx="873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solidFill>
                  <a:schemeClr val="tx1"/>
                </a:solidFill>
              </a:rPr>
              <a:t>d = t </a:t>
            </a:r>
            <a:r>
              <a:rPr kumimoji="1" lang="mr-IN" altLang="ko-KR" b="1">
                <a:solidFill>
                  <a:schemeClr val="tx1"/>
                </a:solidFill>
              </a:rPr>
              <a:t>–</a:t>
            </a:r>
            <a:r>
              <a:rPr kumimoji="1" lang="en-US" altLang="ko-KR" b="1">
                <a:solidFill>
                  <a:schemeClr val="tx1"/>
                </a:solidFill>
              </a:rPr>
              <a:t> t`</a:t>
            </a:r>
            <a:endParaRPr kumimoji="1"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540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디필드 소개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en-US" altLang="ko-KR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ko-KR" altLang="en-US" sz="2200"/>
              <a:t>딥러닝 구축 컨설팅</a:t>
            </a:r>
            <a:endParaRPr lang="en-US" altLang="ko-KR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en-US" altLang="ko-KR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ko-KR" altLang="en-US" sz="2200"/>
              <a:t>딥러닝 서비스를 구축하기 위한 모든 것을 지원</a:t>
            </a:r>
            <a:endParaRPr lang="en-US" altLang="ko-KR" sz="2200"/>
          </a:p>
          <a:p>
            <a:pPr lvl="1" indent="-368300">
              <a:spcBef>
                <a:spcPts val="0"/>
              </a:spcBef>
              <a:buSzPts val="2200"/>
              <a:buChar char="●"/>
            </a:pPr>
            <a:r>
              <a:rPr lang="ko-KR" altLang="en-US"/>
              <a:t>딥러닝 교육</a:t>
            </a:r>
            <a:r>
              <a:rPr lang="en-US" altLang="ko-KR"/>
              <a:t>,</a:t>
            </a:r>
            <a:r>
              <a:rPr lang="ko-KR" altLang="en-US"/>
              <a:t> 딥러닝 코딩</a:t>
            </a:r>
            <a:r>
              <a:rPr lang="en-US" altLang="ko-KR"/>
              <a:t>,</a:t>
            </a:r>
            <a:r>
              <a:rPr lang="ko-KR" altLang="en-US"/>
              <a:t> 데이터 수집과 전처리</a:t>
            </a:r>
            <a:r>
              <a:rPr lang="en-US" altLang="ko-KR"/>
              <a:t>,</a:t>
            </a:r>
            <a:r>
              <a:rPr lang="ko-KR" altLang="en-US"/>
              <a:t> 문제 해결</a:t>
            </a:r>
            <a:endParaRPr lang="en-US" altLang="ko-KR"/>
          </a:p>
          <a:p>
            <a:pPr lvl="1" indent="-368300">
              <a:spcBef>
                <a:spcPts val="0"/>
              </a:spcBef>
              <a:buSzPts val="2200"/>
              <a:buChar char="●"/>
            </a:pPr>
            <a:r>
              <a:rPr lang="en-US" altLang="ko-KR"/>
              <a:t>SW </a:t>
            </a:r>
            <a:r>
              <a:rPr lang="ko-KR" altLang="en-US"/>
              <a:t>개발에 대한 모든 것 교육과 지원</a:t>
            </a:r>
            <a:endParaRPr lang="en-US" altLang="ko-KR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en-US" altLang="ko-KR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altLang="ko-KR" sz="2200"/>
              <a:t>dh-rim@hanmail.net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357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비정상 탐지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정상과 비정상의 분류 문제</a:t>
            </a:r>
          </a:p>
        </p:txBody>
      </p:sp>
    </p:spTree>
    <p:extLst>
      <p:ext uri="{BB962C8B-B14F-4D97-AF65-F5344CB8AC3E}">
        <p14:creationId xmlns:p14="http://schemas.microsoft.com/office/powerpoint/2010/main" val="143478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일반적인 분류 문제 예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고양이와 강아지 분류</a:t>
            </a:r>
            <a:endParaRPr kumimoji="1" lang="en-US" altLang="ko-KR" sz="2400"/>
          </a:p>
          <a:p>
            <a:endParaRPr kumimoji="1" lang="en-US" altLang="ko-KR" sz="2400"/>
          </a:p>
          <a:p>
            <a:r>
              <a:rPr kumimoji="1" lang="ko-KR" altLang="en-US" sz="2400"/>
              <a:t>고양이 이미지 </a:t>
            </a:r>
            <a:r>
              <a:rPr kumimoji="1" lang="en-US" altLang="ko-KR" sz="2400"/>
              <a:t>+</a:t>
            </a:r>
            <a:r>
              <a:rPr kumimoji="1" lang="ko-KR" altLang="en-US" sz="2400"/>
              <a:t> 강아지 이미지</a:t>
            </a:r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1238112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고양이 혹은 강아지</a:t>
            </a:r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89" y="2440354"/>
            <a:ext cx="432095" cy="5161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635" y="2956468"/>
            <a:ext cx="432095" cy="4621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862" y="3451230"/>
            <a:ext cx="540120" cy="4921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891" y="3143868"/>
            <a:ext cx="556885" cy="3127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136" y="2513299"/>
            <a:ext cx="546121" cy="5101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237" y="2503268"/>
            <a:ext cx="552122" cy="4741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8614" y="2880512"/>
            <a:ext cx="660147" cy="48610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648" y="2850124"/>
            <a:ext cx="486108" cy="4501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3816" y="3205175"/>
            <a:ext cx="498110" cy="492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8022" y="3277955"/>
            <a:ext cx="606134" cy="49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63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고양이 혹은 다른 동물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89" y="2440354"/>
            <a:ext cx="432095" cy="5161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635" y="2956468"/>
            <a:ext cx="432095" cy="4621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862" y="3451230"/>
            <a:ext cx="540120" cy="49210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891" y="3143868"/>
            <a:ext cx="556885" cy="3127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136" y="2513299"/>
            <a:ext cx="546121" cy="5101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237" y="2503268"/>
            <a:ext cx="552122" cy="4741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8614" y="2880512"/>
            <a:ext cx="660147" cy="48610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648" y="2850124"/>
            <a:ext cx="486108" cy="450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3816" y="3205175"/>
            <a:ext cx="498110" cy="49210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8022" y="3277955"/>
            <a:ext cx="606134" cy="49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81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고양이 혹은 다른 동물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89" y="2440354"/>
            <a:ext cx="432095" cy="5161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635" y="2956468"/>
            <a:ext cx="432095" cy="4621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862" y="3451230"/>
            <a:ext cx="540120" cy="49210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891" y="3143868"/>
            <a:ext cx="556885" cy="3127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136" y="2513299"/>
            <a:ext cx="546121" cy="5101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237" y="2503268"/>
            <a:ext cx="552122" cy="4741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8614" y="2880512"/>
            <a:ext cx="660147" cy="48610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648" y="2850124"/>
            <a:ext cx="486108" cy="450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3816" y="3205175"/>
            <a:ext cx="498110" cy="49210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8022" y="3277955"/>
            <a:ext cx="606134" cy="4981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0907" y="2033863"/>
            <a:ext cx="509400" cy="47943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7959" y="2329430"/>
            <a:ext cx="471320" cy="55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40688"/>
      </p:ext>
    </p:extLst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729</Words>
  <Application>Microsoft Macintosh PowerPoint</Application>
  <PresentationFormat>화면 슬라이드 쇼(16:9)</PresentationFormat>
  <Paragraphs>150</Paragraphs>
  <Slides>49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맑은 고딕</vt:lpstr>
      <vt:lpstr>Roboto</vt:lpstr>
      <vt:lpstr>Roboto Slab</vt:lpstr>
      <vt:lpstr>Arial</vt:lpstr>
      <vt:lpstr>Marina</vt:lpstr>
      <vt:lpstr>GAN을 사용한 이상탐지</vt:lpstr>
      <vt:lpstr>임도형</vt:lpstr>
      <vt:lpstr>PowerPoint 프레젠테이션</vt:lpstr>
      <vt:lpstr>비정상 탐지 문제 예</vt:lpstr>
      <vt:lpstr>비정상 탐지</vt:lpstr>
      <vt:lpstr>일반적인 분류 문제 예</vt:lpstr>
      <vt:lpstr>고양이 혹은 강아지</vt:lpstr>
      <vt:lpstr>고양이 혹은 다른 동물</vt:lpstr>
      <vt:lpstr>고양이 혹은 다른 동물</vt:lpstr>
      <vt:lpstr>고양이 혹은 다른 동물</vt:lpstr>
      <vt:lpstr>고양이 혹은 다른 동물</vt:lpstr>
      <vt:lpstr>고양이 혹은 다른 동물</vt:lpstr>
      <vt:lpstr>고양이 혹은 다른 동물</vt:lpstr>
      <vt:lpstr>고양이 혹은 다른 동물</vt:lpstr>
      <vt:lpstr>고양이 혹은 다른 동물</vt:lpstr>
      <vt:lpstr>PowerPoint 프레젠테이션</vt:lpstr>
      <vt:lpstr>one or other else 문제</vt:lpstr>
      <vt:lpstr>MNIST 영상 데이터</vt:lpstr>
      <vt:lpstr>MNIST 영상 공간의 임의의 점</vt:lpstr>
      <vt:lpstr>정상 MNIST 영상</vt:lpstr>
      <vt:lpstr>비정상 MNIST 탐지?</vt:lpstr>
      <vt:lpstr>MNIST 데이터로 학습한 GAN</vt:lpstr>
      <vt:lpstr>MNIST 데이터로 학습한 GAN</vt:lpstr>
      <vt:lpstr>MNIST 데이터로 학습한 GAN</vt:lpstr>
      <vt:lpstr>고양이 데이터로 학습한 GAN</vt:lpstr>
      <vt:lpstr>GAN으로 해결</vt:lpstr>
      <vt:lpstr>G와 D의 상호 도움</vt:lpstr>
      <vt:lpstr>G와 D의 상호 도움</vt:lpstr>
      <vt:lpstr>G와 D의 상호 도움</vt:lpstr>
      <vt:lpstr>G와 D의 상호 도움</vt:lpstr>
      <vt:lpstr>G와 D의 상호 도움</vt:lpstr>
      <vt:lpstr>G와 D의 상호 도움</vt:lpstr>
      <vt:lpstr>G와 D의 상호 도움</vt:lpstr>
      <vt:lpstr>GAN과 one or other else</vt:lpstr>
      <vt:lpstr>PowerPoint 프레젠테이션</vt:lpstr>
      <vt:lpstr>현실의 데이터</vt:lpstr>
      <vt:lpstr>GAN을 사용한 비정상 탐지</vt:lpstr>
      <vt:lpstr>사례 1 – 제조 설비의 드릴 전류</vt:lpstr>
      <vt:lpstr>사례 2 – 초음파 비파괴 검사(ToFD)</vt:lpstr>
      <vt:lpstr>사례 3 – 생체 호흡 이상 탐지</vt:lpstr>
      <vt:lpstr>사례 4 – 용접 불량 탐지</vt:lpstr>
      <vt:lpstr>데이터 종류</vt:lpstr>
      <vt:lpstr>이상 영역 탐지</vt:lpstr>
      <vt:lpstr>시계열 데이터 – 정상 밴드</vt:lpstr>
      <vt:lpstr>정상 밴드 생성</vt:lpstr>
      <vt:lpstr>영상 데이터 – 이상 영역</vt:lpstr>
      <vt:lpstr>이상 영역 탐지</vt:lpstr>
      <vt:lpstr>이상 영역 탐지</vt:lpstr>
      <vt:lpstr>디필드 소개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그리고  Keras 소개</dc:title>
  <cp:lastModifiedBy>임 도형</cp:lastModifiedBy>
  <cp:revision>105</cp:revision>
  <dcterms:modified xsi:type="dcterms:W3CDTF">2019-12-17T02:22:56Z</dcterms:modified>
</cp:coreProperties>
</file>